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79" r:id="rId6"/>
    <p:sldId id="269" r:id="rId7"/>
    <p:sldId id="281" r:id="rId8"/>
    <p:sldId id="270" r:id="rId9"/>
    <p:sldId id="268" r:id="rId10"/>
  </p:sldIdLst>
  <p:sldSz cx="9906000" cy="6858000" type="A4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87814" autoAdjust="0"/>
  </p:normalViewPr>
  <p:slideViewPr>
    <p:cSldViewPr snapToGrid="0">
      <p:cViewPr varScale="1">
        <p:scale>
          <a:sx n="69" d="100"/>
          <a:sy n="69" d="100"/>
        </p:scale>
        <p:origin x="-1170" y="-10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-3062" y="-96"/>
      </p:cViewPr>
      <p:guideLst>
        <p:guide orient="horz" pos="3223"/>
        <p:guide pos="223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A5963B-CE0C-4E85-94CB-F0586A0A5FE8}" type="datetimeFigureOut">
              <a:rPr lang="en-GB" smtClean="0"/>
              <a:pPr/>
              <a:t>13/02/2018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ED6023-9B31-4BB5-9B5B-D1790D4191A2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492546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507" y="0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pPr/>
              <a:t>13/02/2018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6" tIns="47368" rIns="94736" bIns="4736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02" y="4862017"/>
            <a:ext cx="5680103" cy="4605085"/>
          </a:xfrm>
          <a:prstGeom prst="rect">
            <a:avLst/>
          </a:prstGeom>
        </p:spPr>
        <p:txBody>
          <a:bodyPr vert="horz" lIns="94736" tIns="47368" rIns="94736" bIns="47368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755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507" y="9720755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GB" altLang="en-US" b="1" u="sng" dirty="0" smtClean="0"/>
              <a:t>Instruction for Lecturer/</a:t>
            </a:r>
            <a:r>
              <a:rPr lang="en-GB" altLang="en-US" b="1" u="sng" baseline="0" dirty="0" smtClean="0"/>
              <a:t> presenter</a:t>
            </a:r>
            <a:endParaRPr lang="en-GB" altLang="en-US" b="1" u="sng" dirty="0" smtClean="0"/>
          </a:p>
          <a:p>
            <a:pPr eaLnBrk="1" hangingPunct="1"/>
            <a:endParaRPr lang="en-GB" altLang="en-US" dirty="0" smtClean="0"/>
          </a:p>
          <a:p>
            <a:pPr eaLnBrk="1" hangingPunct="1"/>
            <a:r>
              <a:rPr lang="en-GB" altLang="en-US" dirty="0" smtClean="0"/>
              <a:t>Before the conduct of this practical</a:t>
            </a:r>
            <a:r>
              <a:rPr lang="en-GB" altLang="en-US" baseline="0" dirty="0" smtClean="0"/>
              <a:t> exercise, the presenter/lecturer may summarise the site selection process discussed in the module.</a:t>
            </a:r>
          </a:p>
          <a:p>
            <a:pPr eaLnBrk="1" hangingPunct="1"/>
            <a:endParaRPr lang="en-GB" altLang="en-US" baseline="0" dirty="0" smtClean="0"/>
          </a:p>
          <a:p>
            <a:pPr eaLnBrk="1" hangingPunct="1"/>
            <a:r>
              <a:rPr lang="en-GB" altLang="en-US" b="0" u="none" baseline="0" dirty="0" smtClean="0"/>
              <a:t>the following time distribution should be used  for practical exercise:</a:t>
            </a:r>
          </a:p>
          <a:p>
            <a:pPr eaLnBrk="1" hangingPunct="1"/>
            <a:endParaRPr lang="en-GB" altLang="en-US" baseline="0" dirty="0" smtClean="0"/>
          </a:p>
          <a:p>
            <a:pPr marL="247620" indent="-247620">
              <a:buFont typeface="Arial" pitchFamily="34" charset="0"/>
              <a:buChar char="•"/>
            </a:pPr>
            <a:r>
              <a:rPr lang="en-GB" altLang="en-US" baseline="0" dirty="0" smtClean="0"/>
              <a:t>For group discussion: 25 min time window should be strictly follow.</a:t>
            </a:r>
          </a:p>
          <a:p>
            <a:pPr marL="247620" indent="-247620">
              <a:buFont typeface="Arial" pitchFamily="34" charset="0"/>
              <a:buChar char="•"/>
            </a:pPr>
            <a:endParaRPr lang="en-GB" altLang="en-US" baseline="0" dirty="0" smtClean="0"/>
          </a:p>
          <a:p>
            <a:pPr marL="247620" indent="-247620">
              <a:buFont typeface="Arial" pitchFamily="34" charset="0"/>
              <a:buChar char="•"/>
            </a:pPr>
            <a:r>
              <a:rPr lang="en-GB" altLang="en-US" baseline="0" dirty="0" smtClean="0"/>
              <a:t>The maximum no. of groups should not be more than three. </a:t>
            </a:r>
          </a:p>
          <a:p>
            <a:pPr marL="247620" indent="-247620">
              <a:buFont typeface="Arial" pitchFamily="34" charset="0"/>
              <a:buChar char="•"/>
            </a:pPr>
            <a:endParaRPr lang="en-GB" altLang="en-US" baseline="0" dirty="0" smtClean="0"/>
          </a:p>
          <a:p>
            <a:pPr marL="247620" indent="-247620">
              <a:buFont typeface="Arial" pitchFamily="34" charset="0"/>
              <a:buChar char="•"/>
            </a:pPr>
            <a:r>
              <a:rPr lang="en-GB" altLang="en-US" baseline="0" dirty="0" smtClean="0"/>
              <a:t>Time for presentation of each group should not be more than 5 min.  </a:t>
            </a:r>
          </a:p>
          <a:p>
            <a:pPr marL="247620" indent="-247620">
              <a:buFont typeface="Arial" pitchFamily="34" charset="0"/>
              <a:buChar char="•"/>
            </a:pPr>
            <a:endParaRPr lang="en-GB" altLang="en-US" baseline="0" dirty="0" smtClean="0"/>
          </a:p>
          <a:p>
            <a:pPr marL="247620" indent="-247620">
              <a:buFont typeface="Arial" pitchFamily="34" charset="0"/>
              <a:buChar char="•"/>
            </a:pPr>
            <a:r>
              <a:rPr lang="en-GB" altLang="en-US" baseline="0" dirty="0" smtClean="0"/>
              <a:t>At the end, 5-10 </a:t>
            </a:r>
            <a:r>
              <a:rPr lang="en-GB" altLang="en-US" baseline="0" dirty="0" err="1" smtClean="0"/>
              <a:t>mins</a:t>
            </a:r>
            <a:r>
              <a:rPr lang="en-GB" altLang="en-US" baseline="0" dirty="0" smtClean="0"/>
              <a:t> should be used to discuss /close down the practical exercise.</a:t>
            </a:r>
            <a:endParaRPr lang="en-GB" altLang="en-US" dirty="0" smtClean="0"/>
          </a:p>
        </p:txBody>
      </p:sp>
    </p:spTree>
    <p:extLst>
      <p:ext uri="{BB962C8B-B14F-4D97-AF65-F5344CB8AC3E}">
        <p14:creationId xmlns="" xmlns:p14="http://schemas.microsoft.com/office/powerpoint/2010/main" val="1104042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9463" y="768350"/>
            <a:ext cx="5540375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44916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488" y="1772816"/>
            <a:ext cx="9283032" cy="108012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488" y="3573016"/>
            <a:ext cx="9283032" cy="1608584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1" y="180000"/>
            <a:ext cx="2717862" cy="805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7" y="73945"/>
            <a:ext cx="2000250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3"/>
          <p:cNvSpPr txBox="1">
            <a:spLocks noChangeAspect="1"/>
          </p:cNvSpPr>
          <p:nvPr userDrawn="1"/>
        </p:nvSpPr>
        <p:spPr>
          <a:xfrm>
            <a:off x="4319999" y="360002"/>
            <a:ext cx="5220001" cy="1200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600" b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Basic Professional Training Course on</a:t>
            </a:r>
            <a:r>
              <a:rPr lang="en-US" sz="1600" b="1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 Nuclear Safety</a:t>
            </a:r>
            <a:endParaRPr lang="hu-HU" sz="1600" b="1" kern="1200" dirty="0" smtClean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Ghana </a:t>
            </a:r>
            <a:r>
              <a:rPr lang="en-US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Nuclear Regulatory Authority</a:t>
            </a:r>
            <a:endParaRPr lang="hu-HU" sz="1400" b="0" kern="1200" dirty="0" smtClean="0">
              <a:solidFill>
                <a:schemeClr val="bg1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Accra, Ghana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15-26 January</a:t>
            </a:r>
            <a:r>
              <a:rPr lang="en-GB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 – </a:t>
            </a: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19-30 March </a:t>
            </a:r>
            <a:r>
              <a:rPr lang="en-US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201</a:t>
            </a:r>
            <a:r>
              <a:rPr lang="hu-HU" sz="1400" b="0" kern="1200" dirty="0" smtClean="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="" xmlns:p14="http://schemas.microsoft.com/office/powerpoint/2010/main" val="31789343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9892027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  <a:ln>
            <a:noFill/>
          </a:ln>
        </p:spPr>
      </p:pic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50488" y="3573016"/>
            <a:ext cx="9283032" cy="1608584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07" y="174778"/>
            <a:ext cx="2708831" cy="80595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0478" y="315435"/>
            <a:ext cx="2177526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3"/>
          <p:cNvSpPr txBox="1">
            <a:spLocks noChangeAspect="1"/>
          </p:cNvSpPr>
          <p:nvPr userDrawn="1"/>
        </p:nvSpPr>
        <p:spPr>
          <a:xfrm>
            <a:off x="4319999" y="360002"/>
            <a:ext cx="5220001" cy="1200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 defTabSz="914400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hu-HU" sz="16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Basic Professional Training Course on</a:t>
            </a:r>
            <a:r>
              <a:rPr lang="en-US" sz="1600" b="1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 Nuclear Safety</a:t>
            </a:r>
            <a:endParaRPr lang="hu-HU" sz="1600" b="1" kern="1200" dirty="0" smtClean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Ghana </a:t>
            </a:r>
            <a:r>
              <a:rPr lang="en-US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Nuclear Regulatory Authority</a:t>
            </a:r>
            <a:endParaRPr lang="hu-HU" sz="1400" b="0" kern="1200" dirty="0" smtClean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endParaRPr>
          </a:p>
          <a:p>
            <a:pPr marL="0" algn="ctr" defTabSz="914400" rtl="0" eaLnBrk="1" latinLnBrk="0" hangingPunct="1">
              <a:spcBef>
                <a:spcPts val="600"/>
              </a:spcBef>
              <a:spcAft>
                <a:spcPts val="600"/>
              </a:spcAft>
            </a:pP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Accra, Ghana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15-26 January</a:t>
            </a:r>
            <a:r>
              <a:rPr lang="en-GB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 – </a:t>
            </a: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19-30 March </a:t>
            </a:r>
            <a:r>
              <a:rPr lang="en-US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201</a:t>
            </a:r>
            <a:r>
              <a:rPr lang="hu-HU" sz="1400" b="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rPr>
              <a:t>8</a:t>
            </a:r>
          </a:p>
        </p:txBody>
      </p:sp>
    </p:spTree>
    <p:extLst>
      <p:ext uri="{BB962C8B-B14F-4D97-AF65-F5344CB8AC3E}">
        <p14:creationId xmlns="" xmlns:p14="http://schemas.microsoft.com/office/powerpoint/2010/main" val="20918032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0000" y="1259999"/>
            <a:ext cx="4680000" cy="522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40000" y="1260000"/>
            <a:ext cx="4680000" cy="522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682252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000" y="1260000"/>
            <a:ext cx="4680000" cy="5400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0000" y="1800000"/>
            <a:ext cx="4680000" cy="4680000"/>
          </a:xfrm>
        </p:spPr>
        <p:txBody>
          <a:bodyPr/>
          <a:lstStyle>
            <a:lvl1pPr marL="252000" indent="-252000">
              <a:defRPr sz="2800"/>
            </a:lvl1pPr>
            <a:lvl2pPr>
              <a:defRPr sz="2400"/>
            </a:lvl2pPr>
            <a:lvl3pPr>
              <a:defRPr sz="2000"/>
            </a:lvl3pPr>
            <a:lvl4pPr marL="1440000">
              <a:defRPr sz="2000"/>
            </a:lvl4pPr>
            <a:lvl5pPr marL="1728000"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40000" y="1260000"/>
            <a:ext cx="4680000" cy="540000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28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40000" y="1800000"/>
            <a:ext cx="4680000" cy="4680000"/>
          </a:xfrm>
        </p:spPr>
        <p:txBody>
          <a:bodyPr/>
          <a:lstStyle>
            <a:lvl1pPr marL="360000" indent="-360000">
              <a:defRPr lang="en-US" sz="2800" kern="1200" dirty="0" smtClean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>
              <a:defRPr sz="2400"/>
            </a:lvl2pPr>
            <a:lvl3pPr>
              <a:defRPr sz="2000"/>
            </a:lvl3pPr>
            <a:lvl4pPr marL="1440000">
              <a:defRPr sz="2000"/>
            </a:lvl4pPr>
            <a:lvl5pPr marL="1728000"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252000" lvl="0" indent="-252000" algn="l" defTabSz="900000" rtl="0" eaLnBrk="1" latinLnBrk="0" hangingPunct="1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33714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6660000" y="6480000"/>
            <a:ext cx="2520000" cy="25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192189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071505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2" y="5301208"/>
            <a:ext cx="6903217" cy="1556792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3" y="0"/>
            <a:ext cx="9905999" cy="2132856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0" bIns="0"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6660000" y="6480000"/>
            <a:ext cx="252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3600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1800000" y="6480000"/>
            <a:ext cx="4860000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3600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pPr algn="l"/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9180000" y="6480000"/>
            <a:ext cx="540001" cy="25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72000" tIns="3600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  <a:latin typeface="Calibri" panose="020F0502020204030204" pitchFamily="34" charset="0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0000" y="180000"/>
            <a:ext cx="9000000" cy="900000"/>
          </a:xfrm>
          <a:prstGeom prst="rect">
            <a:avLst/>
          </a:prstGeom>
        </p:spPr>
        <p:txBody>
          <a:bodyPr vert="horz" lIns="72000" tIns="36000" rIns="0" bIns="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0000" y="1259999"/>
            <a:ext cx="9540000" cy="5220000"/>
          </a:xfrm>
          <a:prstGeom prst="rect">
            <a:avLst/>
          </a:prstGeom>
        </p:spPr>
        <p:txBody>
          <a:bodyPr vert="horz" lIns="72000" tIns="36000" rIns="0" bIns="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201" y="180000"/>
            <a:ext cx="463362" cy="5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hf hdr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360000" indent="-360000" algn="l" defTabSz="900000" rtl="0" eaLnBrk="1" latinLnBrk="0" hangingPunct="1">
        <a:spcBef>
          <a:spcPts val="6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1pPr>
      <a:lvl2pPr marL="720000" indent="-2880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2pPr>
      <a:lvl3pPr marL="1080000" indent="-216000" algn="l" defTabSz="914400" rtl="0" eaLnBrk="1" latinLnBrk="0" hangingPunct="1">
        <a:spcBef>
          <a:spcPts val="6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3pPr>
      <a:lvl4pPr marL="1584000" indent="-216000" algn="l" defTabSz="914400" rtl="0" eaLnBrk="1" latinLnBrk="0" hangingPunct="1">
        <a:spcBef>
          <a:spcPts val="600"/>
        </a:spcBef>
        <a:buFont typeface="Arial" panose="020B0604020202020204" pitchFamily="34" charset="0"/>
        <a:buChar char="–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4pPr>
      <a:lvl5pPr marL="1980000" indent="-216000" algn="l" defTabSz="914400" rtl="0" eaLnBrk="1" latinLnBrk="0" hangingPunct="1">
        <a:spcBef>
          <a:spcPts val="600"/>
        </a:spcBef>
        <a:buFont typeface="Arial" panose="020B0604020202020204" pitchFamily="34" charset="0"/>
        <a:buChar char="»"/>
        <a:defRPr sz="2400" kern="1200">
          <a:solidFill>
            <a:srgbClr val="000000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Design of a Nuclear Reactor (Practical Exercise)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Jay Hopkins</a:t>
            </a:r>
            <a:endParaRPr lang="hu-HU" dirty="0" smtClean="0"/>
          </a:p>
          <a:p>
            <a:r>
              <a:rPr lang="en-US" dirty="0" smtClean="0"/>
              <a:t>IAEA</a:t>
            </a:r>
            <a:endParaRPr lang="hu-HU" dirty="0" smtClean="0"/>
          </a:p>
          <a:p>
            <a:r>
              <a:rPr lang="en-US" dirty="0" smtClean="0"/>
              <a:t>J.Hopkins@iaea.org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44407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495300" y="180000"/>
            <a:ext cx="8684700" cy="900000"/>
          </a:xfrm>
        </p:spPr>
        <p:txBody>
          <a:bodyPr/>
          <a:lstStyle/>
          <a:p>
            <a:pPr eaLnBrk="1" hangingPunct="1"/>
            <a:r>
              <a:rPr lang="en-GB" altLang="en-US" noProof="0" dirty="0" smtClean="0"/>
              <a:t> Introduction 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 bwMode="auto">
          <a:xfrm>
            <a:off x="495301" y="1371600"/>
            <a:ext cx="8997950" cy="4679950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 marL="1366838" lvl="3" indent="-179388" algn="ctr" eaLnBrk="1" hangingPunct="1"/>
            <a:endParaRPr lang="en-GB" altLang="en-US" sz="1800" b="1" noProof="0" dirty="0" smtClean="0"/>
          </a:p>
          <a:p>
            <a:r>
              <a:rPr lang="en-GB" altLang="en-US" noProof="0" dirty="0" smtClean="0"/>
              <a:t>Participants should be divided into groups by countries which they represent – presuming it is </a:t>
            </a:r>
            <a:r>
              <a:rPr lang="en-GB" altLang="en-US" b="1" noProof="0" dirty="0" smtClean="0">
                <a:solidFill>
                  <a:schemeClr val="accent4">
                    <a:lumMod val="75000"/>
                  </a:schemeClr>
                </a:solidFill>
              </a:rPr>
              <a:t>an international course</a:t>
            </a:r>
            <a:r>
              <a:rPr lang="en-GB" altLang="en-US" noProof="0" dirty="0" smtClean="0">
                <a:solidFill>
                  <a:schemeClr val="accent4">
                    <a:lumMod val="75000"/>
                  </a:schemeClr>
                </a:solidFill>
              </a:rPr>
              <a:t>. </a:t>
            </a:r>
          </a:p>
          <a:p>
            <a:pPr marL="358775" indent="-358775" eaLnBrk="1" hangingPunct="1"/>
            <a:endParaRPr lang="en-GB" altLang="en-US" b="1" noProof="0" dirty="0" smtClean="0">
              <a:solidFill>
                <a:srgbClr val="654A15"/>
              </a:solidFill>
            </a:endParaRPr>
          </a:p>
          <a:p>
            <a:r>
              <a:rPr lang="en-GB" altLang="en-US" noProof="0" dirty="0" smtClean="0"/>
              <a:t>If it is a </a:t>
            </a:r>
            <a:r>
              <a:rPr lang="en-GB" altLang="en-US" b="1" dirty="0" smtClean="0">
                <a:solidFill>
                  <a:schemeClr val="accent4">
                    <a:lumMod val="75000"/>
                  </a:schemeClr>
                </a:solidFill>
              </a:rPr>
              <a:t>national course, </a:t>
            </a:r>
            <a:r>
              <a:rPr lang="en-GB" altLang="en-US" noProof="0" dirty="0" smtClean="0"/>
              <a:t>students should be divided into groups.  If possible, regulators, operators and representatives from the industry should be in their own groups.</a:t>
            </a:r>
          </a:p>
          <a:p>
            <a:pPr marL="358775" indent="-358775" eaLnBrk="1" hangingPunct="1"/>
            <a:endParaRPr lang="en-GB" altLang="en-US" noProof="0" dirty="0" smtClean="0"/>
          </a:p>
          <a:p>
            <a:r>
              <a:rPr lang="en-GB" altLang="en-US" dirty="0" smtClean="0"/>
              <a:t>All the groups will participate in this exercise and prepare a short presentation for the plenary session.</a:t>
            </a:r>
            <a:endParaRPr lang="en-GB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034066" y="188913"/>
            <a:ext cx="638042" cy="368300"/>
          </a:xfrm>
          <a:prstGeom prst="rect">
            <a:avLst/>
          </a:prstGeom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3366CC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3366CC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3366CC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>
                <a:srgbClr val="3366CC"/>
              </a:buClr>
              <a:buSzPct val="100000"/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80AA9CE-CCD3-4FBD-BA7C-9953A3353656}" type="slidenum">
              <a:rPr lang="sl-SI" altLang="en-US">
                <a:solidFill>
                  <a:srgbClr val="898989"/>
                </a:solidFill>
              </a:rPr>
              <a:pPr eaLnBrk="1" hangingPunct="1"/>
              <a:t>2</a:t>
            </a:fld>
            <a:endParaRPr lang="sl-SI" altLang="en-US">
              <a:solidFill>
                <a:srgbClr val="898989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Design of a nuclear reactor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1800770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of a Nuclear Reactor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Instructions:</a:t>
            </a:r>
          </a:p>
          <a:p>
            <a:pPr lvl="1"/>
            <a:r>
              <a:rPr lang="en-US" dirty="0" smtClean="0"/>
              <a:t>Each group need to identify differences in different types of nuclear reactors i.e. </a:t>
            </a:r>
            <a:r>
              <a:rPr lang="en-US" dirty="0" smtClean="0">
                <a:solidFill>
                  <a:srgbClr val="FF0000"/>
                </a:solidFill>
              </a:rPr>
              <a:t>Pressurized Water Reactor (PWRs)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Boiling Water Reactor (BWRs)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Pressurized Heavy Water Reactors (PHWRs)</a:t>
            </a:r>
            <a:r>
              <a:rPr lang="en-US" dirty="0" smtClean="0"/>
              <a:t> with respect to following;</a:t>
            </a:r>
          </a:p>
          <a:p>
            <a:pPr lvl="2"/>
            <a:r>
              <a:rPr lang="en-US" dirty="0" smtClean="0"/>
              <a:t>Major Components of nuclear reactor</a:t>
            </a:r>
          </a:p>
          <a:p>
            <a:pPr lvl="2"/>
            <a:r>
              <a:rPr lang="en-US" dirty="0" smtClean="0"/>
              <a:t>Fuel used in these reactors</a:t>
            </a:r>
          </a:p>
          <a:p>
            <a:pPr lvl="2"/>
            <a:r>
              <a:rPr lang="en-US" dirty="0" smtClean="0"/>
              <a:t>Moderator used in these reactors</a:t>
            </a:r>
          </a:p>
          <a:p>
            <a:pPr lvl="1"/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598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Design of a Nuclear Reactor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Instructions:</a:t>
            </a:r>
          </a:p>
          <a:p>
            <a:pPr lvl="1"/>
            <a:r>
              <a:rPr lang="en-US" dirty="0" smtClean="0"/>
              <a:t>Based upon differences highlighted in different type of reactors, each group will present </a:t>
            </a:r>
            <a:r>
              <a:rPr lang="en-US" dirty="0" smtClean="0"/>
              <a:t>the brief overview of merits and de-merits </a:t>
            </a:r>
            <a:r>
              <a:rPr lang="en-US" dirty="0" smtClean="0"/>
              <a:t> for following technologies;</a:t>
            </a:r>
          </a:p>
          <a:p>
            <a:pPr lvl="2"/>
            <a:r>
              <a:rPr lang="en-US" dirty="0" smtClean="0"/>
              <a:t>Group-1 – PWRs</a:t>
            </a:r>
          </a:p>
          <a:p>
            <a:pPr lvl="2"/>
            <a:r>
              <a:rPr lang="en-US" dirty="0" smtClean="0"/>
              <a:t>Group-2 – PHWRs</a:t>
            </a:r>
          </a:p>
          <a:p>
            <a:pPr lvl="2"/>
            <a:r>
              <a:rPr lang="en-US" dirty="0" smtClean="0"/>
              <a:t>Group-3 - BWRs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1598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Timelines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10 min – description of exercise by facilitator</a:t>
            </a:r>
          </a:p>
          <a:p>
            <a:r>
              <a:rPr lang="en-US" dirty="0" smtClean="0"/>
              <a:t>40 min – group discussion (including presentation preparation for plenary session)</a:t>
            </a:r>
          </a:p>
          <a:p>
            <a:r>
              <a:rPr lang="en-US" dirty="0" smtClean="0"/>
              <a:t>7 min each group (total time 21 min considering three groups) – Presentation of each group in plenary session</a:t>
            </a:r>
          </a:p>
          <a:p>
            <a:r>
              <a:rPr lang="en-US" dirty="0" smtClean="0"/>
              <a:t>19 min – Discussion in plenary session</a:t>
            </a:r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Total Time – 90 min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r>
              <a:rPr lang="en-US" smtClean="0"/>
              <a:t>15-26 January - 19-30 March 2018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smtClean="0"/>
              <a:t>Design of a nuclear reactor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17731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6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4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="" xmlns:p14="http://schemas.microsoft.com/office/powerpoint/2010/main" val="23163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68F938DE8BD94789445616FEE2D6D6" ma:contentTypeVersion="1" ma:contentTypeDescription="Create a new document." ma:contentTypeScope="" ma:versionID="288b2ef4e43c6e990d541f0010fc7b79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0ac3a7447a7246b5c45829a245a11faa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38B016E-AB7B-40C9-8601-0739C52CAFAC}"/>
</file>

<file path=customXml/itemProps2.xml><?xml version="1.0" encoding="utf-8"?>
<ds:datastoreItem xmlns:ds="http://schemas.openxmlformats.org/officeDocument/2006/customXml" ds:itemID="{78D43EC4-1F4C-46E1-B19A-76CCA0F70B68}"/>
</file>

<file path=customXml/itemProps3.xml><?xml version="1.0" encoding="utf-8"?>
<ds:datastoreItem xmlns:ds="http://schemas.openxmlformats.org/officeDocument/2006/customXml" ds:itemID="{B64FE1C3-4BE6-45D7-A142-052EE0C99906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2310</TotalTime>
  <Words>390</Words>
  <Application>Microsoft Office PowerPoint</Application>
  <PresentationFormat>A4 Paper (210x297 mm)</PresentationFormat>
  <Paragraphs>57</Paragraphs>
  <Slides>6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Design of a Nuclear Reactor (Practical Exercise)</vt:lpstr>
      <vt:lpstr> Introduction </vt:lpstr>
      <vt:lpstr>Design of a Nuclear Reactor</vt:lpstr>
      <vt:lpstr>Design of a Nuclear Reactor</vt:lpstr>
      <vt:lpstr>Timelines </vt:lpstr>
      <vt:lpstr>Slide 6</vt:lpstr>
    </vt:vector>
  </TitlesOfParts>
  <Company>IAEA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SCHLOSMAN, Anna</dc:creator>
  <cp:lastModifiedBy>shahbaz.ali</cp:lastModifiedBy>
  <cp:revision>168</cp:revision>
  <cp:lastPrinted>2015-12-18T15:27:41Z</cp:lastPrinted>
  <dcterms:created xsi:type="dcterms:W3CDTF">2014-07-03T09:13:58Z</dcterms:created>
  <dcterms:modified xsi:type="dcterms:W3CDTF">2018-02-13T03:51:05Z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0x0101006868F938DE8BD94789445616FEE2D6D6</vt:lpwstr>
  </property>
</Properties>
</file>